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71-D790-4ED5-8F2D-BC079B87E5A0}" type="datetimeFigureOut">
              <a:rPr lang="ru-RU" smtClean="0"/>
              <a:t>сб 20.04.19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1781-9C7B-41EF-AF19-1BA99C405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71-D790-4ED5-8F2D-BC079B87E5A0}" type="datetimeFigureOut">
              <a:rPr lang="ru-RU" smtClean="0"/>
              <a:t>сб 20.04.19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1781-9C7B-41EF-AF19-1BA99C405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2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71-D790-4ED5-8F2D-BC079B87E5A0}" type="datetimeFigureOut">
              <a:rPr lang="ru-RU" smtClean="0"/>
              <a:t>сб 20.04.19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1781-9C7B-41EF-AF19-1BA99C405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71-D790-4ED5-8F2D-BC079B87E5A0}" type="datetimeFigureOut">
              <a:rPr lang="ru-RU" smtClean="0"/>
              <a:t>сб 20.04.19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1781-9C7B-41EF-AF19-1BA99C405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71-D790-4ED5-8F2D-BC079B87E5A0}" type="datetimeFigureOut">
              <a:rPr lang="ru-RU" smtClean="0"/>
              <a:t>сб 20.04.19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1781-9C7B-41EF-AF19-1BA99C405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8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71-D790-4ED5-8F2D-BC079B87E5A0}" type="datetimeFigureOut">
              <a:rPr lang="ru-RU" smtClean="0"/>
              <a:t>сб 20.04.19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1781-9C7B-41EF-AF19-1BA99C405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3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71-D790-4ED5-8F2D-BC079B87E5A0}" type="datetimeFigureOut">
              <a:rPr lang="ru-RU" smtClean="0"/>
              <a:t>сб 20.04.19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1781-9C7B-41EF-AF19-1BA99C405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4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71-D790-4ED5-8F2D-BC079B87E5A0}" type="datetimeFigureOut">
              <a:rPr lang="ru-RU" smtClean="0"/>
              <a:t>сб 20.04.19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1781-9C7B-41EF-AF19-1BA99C405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71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71-D790-4ED5-8F2D-BC079B87E5A0}" type="datetimeFigureOut">
              <a:rPr lang="ru-RU" smtClean="0"/>
              <a:t>сб 20.04.19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1781-9C7B-41EF-AF19-1BA99C405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7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71-D790-4ED5-8F2D-BC079B87E5A0}" type="datetimeFigureOut">
              <a:rPr lang="ru-RU" smtClean="0"/>
              <a:t>сб 20.04.19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1781-9C7B-41EF-AF19-1BA99C405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8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71-D790-4ED5-8F2D-BC079B87E5A0}" type="datetimeFigureOut">
              <a:rPr lang="ru-RU" smtClean="0"/>
              <a:t>сб 20.04.19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1781-9C7B-41EF-AF19-1BA99C405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DB71-D790-4ED5-8F2D-BC079B87E5A0}" type="datetimeFigureOut">
              <a:rPr lang="ru-RU" smtClean="0"/>
              <a:t>сб 20.04.19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1781-9C7B-41EF-AF19-1BA99C405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70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10144" y="-18357273"/>
            <a:ext cx="9698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b="0" i="0" dirty="0" smtClean="0">
              <a:solidFill>
                <a:srgbClr val="2B2B2B"/>
              </a:solidFill>
              <a:effectLst/>
              <a:latin typeface="Lato"/>
            </a:endParaRPr>
          </a:p>
          <a:p>
            <a:pPr fontAlgn="base"/>
            <a:r>
              <a:rPr lang="ru-RU" b="1" i="0" dirty="0" smtClean="0">
                <a:solidFill>
                  <a:srgbClr val="2B2B2B"/>
                </a:solidFill>
                <a:effectLst/>
                <a:latin typeface="inherit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2" y="0"/>
            <a:ext cx="8572501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i="1" dirty="0" smtClean="0">
              <a:solidFill>
                <a:srgbClr val="2B2B2B"/>
              </a:solidFill>
              <a:effectLst/>
              <a:latin typeface="Georgia" panose="02040502050405020303" pitchFamily="18" charset="0"/>
            </a:endParaRPr>
          </a:p>
          <a:p>
            <a:pPr algn="ctr" fontAlgn="base"/>
            <a:r>
              <a:rPr lang="ru-RU" b="1" i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Дидактическое 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пособие для 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детей дошкольного возраста</a:t>
            </a:r>
            <a:br>
              <a:rPr lang="ru-RU" b="1" i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«Волшебный зонт»</a:t>
            </a:r>
            <a:endParaRPr lang="ru-RU" b="1" i="0" dirty="0" smtClean="0"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  <a:p>
            <a:pPr fontAlgn="base"/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 </a:t>
            </a:r>
          </a:p>
          <a:p>
            <a:pPr fontAlgn="base"/>
            <a:r>
              <a:rPr lang="ru-RU" sz="1400" b="0" i="1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Данное дидактическое пособие предназначено для детей  младшего и старшего дошкольного возраста.</a:t>
            </a:r>
          </a:p>
          <a:p>
            <a:pPr fontAlgn="base"/>
            <a:endParaRPr lang="ru-RU" sz="1400" b="0" i="0" dirty="0" smtClean="0">
              <a:solidFill>
                <a:srgbClr val="2B2B2B"/>
              </a:solidFill>
              <a:effectLst/>
              <a:latin typeface="Georgia" panose="02040502050405020303" pitchFamily="18" charset="0"/>
            </a:endParaRPr>
          </a:p>
          <a:p>
            <a:pPr fontAlgn="base"/>
            <a:r>
              <a:rPr lang="ru-RU" sz="1400" b="1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ru-RU" sz="1400" b="1" i="0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Цель:</a:t>
            </a:r>
            <a:r>
              <a:rPr lang="ru-RU" sz="1400" b="0" i="0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развитие мелкой моторики, сенсорного восприятия, формирование математических представлений у детей дошкольного возраста.</a:t>
            </a:r>
          </a:p>
          <a:p>
            <a:pPr fontAlgn="base"/>
            <a:r>
              <a:rPr lang="ru-RU" sz="1400" b="1" i="0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Задачи:</a:t>
            </a:r>
            <a:endParaRPr lang="ru-RU" sz="1400" b="0" i="0" dirty="0" smtClean="0"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Формировать математические представления.</a:t>
            </a:r>
          </a:p>
          <a:p>
            <a:pPr fontAlgn="base">
              <a:buFont typeface="+mj-lt"/>
              <a:buAutoNum type="arabicPeriod"/>
            </a:pP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Способствовать развитию визуального, зрительного, тактильного восприятия;</a:t>
            </a:r>
            <a:b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</a:b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3. Развивать наглядно-действенное мышление, формируя способы решения практических задач с помощью различных орудий (шнуровок, пуговиц, ленточек, замков-молний);</a:t>
            </a:r>
          </a:p>
          <a:p>
            <a:pPr fontAlgn="base">
              <a:buFont typeface="+mj-lt"/>
              <a:buAutoNum type="arabicPeriod"/>
            </a:pP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Развивать мелкую моторику, сноровку, координацию движений, ориентацию в пространстве;</a:t>
            </a:r>
            <a:b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</a:b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5. Обогащать представления детей о цвете, величине, форме;</a:t>
            </a:r>
            <a:b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</a:b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6. Обогащать словарь по темам «Основные цвета», «Геометрические фигуры»;</a:t>
            </a:r>
            <a:b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</a:b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7. Создавать положительный, эмоциональный настрой в группе, </a:t>
            </a:r>
            <a:endParaRPr lang="ru-RU" sz="1400" b="0" i="0" dirty="0" smtClean="0">
              <a:solidFill>
                <a:srgbClr val="2B2B2B"/>
              </a:solidFill>
              <a:effectLst/>
              <a:latin typeface="Georgia" panose="02040502050405020303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способствовать снятию мышечного напряжения, тревожности.</a:t>
            </a:r>
          </a:p>
          <a:p>
            <a:pPr fontAlgn="base"/>
            <a:r>
              <a:rPr lang="ru-RU" sz="1400" b="1" i="0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«Волшебный зонт»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 интересен и доступен детям от 3 до 7 лет. </a:t>
            </a:r>
            <a:endParaRPr lang="ru-RU" sz="1400" b="0" i="0" dirty="0" smtClean="0">
              <a:solidFill>
                <a:srgbClr val="2B2B2B"/>
              </a:solidFill>
              <a:effectLst/>
              <a:latin typeface="Georgia" panose="02040502050405020303" pitchFamily="18" charset="0"/>
            </a:endParaRPr>
          </a:p>
          <a:p>
            <a:pPr fontAlgn="base"/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Для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изготовления требует мало времени. Многофункциональность </a:t>
            </a:r>
            <a:endParaRPr lang="ru-RU" sz="1400" b="0" i="0" dirty="0" smtClean="0">
              <a:solidFill>
                <a:srgbClr val="2B2B2B"/>
              </a:solidFill>
              <a:effectLst/>
              <a:latin typeface="Georgia" panose="02040502050405020303" pitchFamily="18" charset="0"/>
            </a:endParaRPr>
          </a:p>
          <a:p>
            <a:pPr fontAlgn="base"/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и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мобильность  позволяет использовать пособие в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познавательно-</a:t>
            </a:r>
          </a:p>
          <a:p>
            <a:pPr fontAlgn="base"/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речевой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, игровой деятельности детей, как в детском саду, так и </a:t>
            </a:r>
            <a:endParaRPr lang="ru-RU" sz="1400" b="0" i="0" dirty="0" smtClean="0">
              <a:solidFill>
                <a:srgbClr val="2B2B2B"/>
              </a:solidFill>
              <a:effectLst/>
              <a:latin typeface="Georgia" panose="02040502050405020303" pitchFamily="18" charset="0"/>
            </a:endParaRPr>
          </a:p>
          <a:p>
            <a:pPr fontAlgn="base"/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дома. Может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быть использован в специально – организованной </a:t>
            </a:r>
            <a:endParaRPr lang="ru-RU" sz="1400" b="0" i="0" dirty="0" smtClean="0">
              <a:solidFill>
                <a:srgbClr val="2B2B2B"/>
              </a:solidFill>
              <a:effectLst/>
              <a:latin typeface="Georgia" panose="02040502050405020303" pitchFamily="18" charset="0"/>
            </a:endParaRPr>
          </a:p>
          <a:p>
            <a:pPr fontAlgn="base"/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Деятельности воспитателя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с детьми как демонстрационное </a:t>
            </a:r>
            <a:endParaRPr lang="ru-RU" sz="1400" b="0" i="0" dirty="0" smtClean="0">
              <a:solidFill>
                <a:srgbClr val="2B2B2B"/>
              </a:solidFill>
              <a:effectLst/>
              <a:latin typeface="Georgia" panose="02040502050405020303" pitchFamily="18" charset="0"/>
            </a:endParaRPr>
          </a:p>
          <a:p>
            <a:pPr fontAlgn="base"/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дидактическое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пособие;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в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совместной деятельности 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воспитателя</a:t>
            </a:r>
          </a:p>
          <a:p>
            <a:pPr fontAlgn="base"/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с детьми, а также как декорация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развивающей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среды в группе. </a:t>
            </a:r>
            <a:endParaRPr lang="ru-RU" sz="1400" b="0" i="0" dirty="0" smtClean="0">
              <a:solidFill>
                <a:srgbClr val="2B2B2B"/>
              </a:solidFill>
              <a:effectLst/>
              <a:latin typeface="Georgia" panose="02040502050405020303" pitchFamily="18" charset="0"/>
            </a:endParaRPr>
          </a:p>
          <a:p>
            <a:pPr fontAlgn="base"/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В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нем учитывается особенность ребенка в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желании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 уединиться </a:t>
            </a:r>
            <a:endParaRPr lang="ru-RU" sz="1400" b="0" i="0" dirty="0" smtClean="0">
              <a:solidFill>
                <a:srgbClr val="2B2B2B"/>
              </a:solidFill>
              <a:effectLst/>
              <a:latin typeface="Georgia" panose="02040502050405020303" pitchFamily="18" charset="0"/>
            </a:endParaRPr>
          </a:p>
          <a:p>
            <a:pPr fontAlgn="base"/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во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время игры и познать мир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сенсорно-дидактическим </a:t>
            </a:r>
            <a:r>
              <a:rPr lang="ru-RU" sz="1400" b="0" i="0" dirty="0" smtClean="0">
                <a:solidFill>
                  <a:srgbClr val="2B2B2B"/>
                </a:solidFill>
                <a:effectLst/>
                <a:latin typeface="Georgia" panose="02040502050405020303" pitchFamily="18" charset="0"/>
              </a:rPr>
              <a:t>способом.</a:t>
            </a:r>
          </a:p>
          <a:p>
            <a:pPr fontAlgn="base"/>
            <a:endParaRPr lang="ru-RU" sz="1400" b="0" i="0" dirty="0" smtClean="0">
              <a:solidFill>
                <a:srgbClr val="2B2B2B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/>
          <a:stretch/>
        </p:blipFill>
        <p:spPr>
          <a:xfrm rot="5400000">
            <a:off x="6063110" y="3879849"/>
            <a:ext cx="2711998" cy="2701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275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41" y="615013"/>
            <a:ext cx="2592534" cy="19444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40" y="4230570"/>
            <a:ext cx="2592536" cy="1944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6889" y="615013"/>
            <a:ext cx="2592536" cy="1944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6337" y="618004"/>
            <a:ext cx="2610140" cy="19576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955" y="3904242"/>
            <a:ext cx="1944404" cy="25947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2605" y="3891170"/>
            <a:ext cx="1957604" cy="26078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455" y="290946"/>
            <a:ext cx="1958198" cy="26109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1088" y="4214475"/>
            <a:ext cx="2610931" cy="19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1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325" y="142875"/>
            <a:ext cx="85153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C00000"/>
                </a:solidFill>
                <a:latin typeface="Georgia" panose="02040502050405020303" pitchFamily="18" charset="0"/>
              </a:rPr>
              <a:t>«Звездное небо»</a:t>
            </a:r>
            <a:endParaRPr lang="ru-RU" sz="14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r>
              <a:rPr lang="ru-RU" sz="1400" dirty="0">
                <a:solidFill>
                  <a:srgbClr val="2B2B2B"/>
                </a:solidFill>
                <a:latin typeface="Georgia" panose="02040502050405020303" pitchFamily="18" charset="0"/>
              </a:rPr>
              <a:t>Цель: закрепление прямого и обратного счета в пределах 10. Воспитывать интерес к занятиям по формированию элементарных математических представлений</a:t>
            </a:r>
            <a:r>
              <a:rPr lang="ru-RU" sz="1400" dirty="0" smtClean="0">
                <a:solidFill>
                  <a:srgbClr val="2B2B2B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«Сапожки»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Цель: развитие мелкой моторики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Ход игры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Ребенку предлагается зашнуровать и расшнуровать сапожки.</a:t>
            </a:r>
          </a:p>
          <a:p>
            <a:r>
              <a:rPr lang="ru-RU" sz="1400" b="1" dirty="0" smtClean="0">
                <a:latin typeface="Georgia" panose="02040502050405020303" pitchFamily="18" charset="0"/>
              </a:rPr>
              <a:t> </a:t>
            </a:r>
            <a:r>
              <a:rPr lang="ru-RU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«Светофор»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Цель: закрепление представлений о назначении светофора, о его сигналах; закрепление представлений детей о цвете (красный, желтый, зеленый)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Ход игры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Ребенку предлагается последовательно переключать светофор соответственно по цвету кружками, объясняя, что означает каждый сигнал.</a:t>
            </a:r>
          </a:p>
          <a:p>
            <a:r>
              <a:rPr lang="ru-RU" sz="1400" u="sng" dirty="0" smtClean="0">
                <a:latin typeface="Georgia" panose="02040502050405020303" pitchFamily="18" charset="0"/>
              </a:rPr>
              <a:t> </a:t>
            </a:r>
            <a:r>
              <a:rPr lang="ru-RU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«Потрогай, пощупай, сообрази»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Цель: развитие тактильных ощущений, активизация речи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Ход игры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Ребенку предлагают с закрытыми глазами определить что это? Потрогай, погладь. Какая ткань на ощупь? Подумай и скажи, что можно сшить из этой ткани (сделать из этого материала)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«Отсчитай столько же»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Цель: упражнение в порядковом и количественном счете.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Ход игры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Воспитатель называет число, сколько бусин надо отсчитать, ребенок выполняет задание, отсчитывая заданное количество бусин</a:t>
            </a:r>
          </a:p>
          <a:p>
            <a:r>
              <a:rPr lang="ru-RU" sz="1400" b="1" dirty="0" smtClean="0">
                <a:latin typeface="Georgia" panose="02040502050405020303" pitchFamily="18" charset="0"/>
              </a:rPr>
              <a:t> </a:t>
            </a:r>
            <a:r>
              <a:rPr lang="ru-RU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«Цветочная поляна»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Цель: развитие мелкой моторики, закрепление основных цветов.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Ход игры:  ребенку предлагается расположить цветы на поляне по схеме или по указанию воспитателя: справа, слева в центре, сверху, снизу.</a:t>
            </a:r>
          </a:p>
        </p:txBody>
      </p:sp>
    </p:spTree>
    <p:extLst>
      <p:ext uri="{BB962C8B-B14F-4D97-AF65-F5344CB8AC3E}">
        <p14:creationId xmlns:p14="http://schemas.microsoft.com/office/powerpoint/2010/main" val="107271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0944" y="0"/>
            <a:ext cx="8562111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0" i="0" dirty="0" smtClean="0">
                <a:solidFill>
                  <a:srgbClr val="2B2B2B"/>
                </a:solidFill>
                <a:effectLst/>
                <a:latin typeface="Lato"/>
              </a:rPr>
              <a:t>.</a:t>
            </a:r>
          </a:p>
          <a:p>
            <a:r>
              <a:rPr lang="ru-RU" sz="1400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Что, где?»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Цель: развитие ориентировке в пространстве.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Ход игры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Ребенку предлагают определить кто (что) стоит слева (справа) от черепашки «Геометрические фигуры»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Цель: упражнение в счете и классификации предметов по разным признакам Ход игры.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Воспитатель предлагает ребенку: — отложить красные фигуры и назвать их; — отложить треугольники и назвать их; — отложить все четырехугольники и назвать их.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1400" b="1" dirty="0">
                <a:solidFill>
                  <a:srgbClr val="C00000"/>
                </a:solidFill>
                <a:latin typeface="Georgia" panose="02040502050405020303" pitchFamily="18" charset="0"/>
              </a:rPr>
              <a:t>Чудесные кармашки»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Цель: развитие тактильных ощущений, активизация речи.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Ход игры: ребёнку предлагается ощупать пальцем 10 карточек; найти среди них: мягкие, жесткие колючие, гладкие, шероховатые, меховые, бумажные; показать карточки с поверхностью похожей на шкуру животных, одежду; ощупать карточки и сказать на что похожа поверхность.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Цель: закрепление геометрических форм и цвета.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Ход игры: ребёнку предлагается назвать геометрическую фигуру, её цвет и подобрать предметы похожие на данную фигуру по форме.</a:t>
            </a:r>
          </a:p>
          <a:p>
            <a:r>
              <a:rPr lang="ru-RU" sz="1400" b="1" dirty="0">
                <a:latin typeface="Georgia" panose="02040502050405020303" pitchFamily="18" charset="0"/>
              </a:rPr>
              <a:t> </a:t>
            </a:r>
            <a:r>
              <a:rPr lang="ru-RU" sz="1400" b="1" dirty="0">
                <a:solidFill>
                  <a:srgbClr val="C00000"/>
                </a:solidFill>
                <a:latin typeface="Georgia" panose="02040502050405020303" pitchFamily="18" charset="0"/>
              </a:rPr>
              <a:t>«Внутри и снаружи» </a:t>
            </a:r>
            <a:r>
              <a:rPr lang="ru-RU" sz="1400" u="sng" dirty="0">
                <a:latin typeface="Georgia" panose="02040502050405020303" pitchFamily="18" charset="0"/>
              </a:rPr>
              <a:t>(с геометрическими фигурами и цветами)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 Цель: формирование понятий внутри — снаружи.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Ход игры: предлагается расположить фигуры по словесному указанию воспитателя на поле или в кармашке, классифицируя предметы по цвету, величине, на ощупь.</a:t>
            </a:r>
          </a:p>
          <a:p>
            <a:r>
              <a:rPr lang="ru-RU" sz="1400" b="1" dirty="0">
                <a:latin typeface="Georgia" panose="02040502050405020303" pitchFamily="18" charset="0"/>
              </a:rPr>
              <a:t> </a:t>
            </a:r>
            <a:r>
              <a:rPr lang="ru-RU" sz="1400" b="1" dirty="0">
                <a:solidFill>
                  <a:srgbClr val="C00000"/>
                </a:solidFill>
                <a:latin typeface="Georgia" panose="02040502050405020303" pitchFamily="18" charset="0"/>
              </a:rPr>
              <a:t>«Придумай картинку»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Цель: развивать творческое воображение.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Ход игры: составление различных картинок из геометрических фигур.</a:t>
            </a:r>
          </a:p>
          <a:p>
            <a:r>
              <a:rPr lang="ru-RU" sz="1400" b="1" dirty="0">
                <a:latin typeface="Georgia" panose="02040502050405020303" pitchFamily="18" charset="0"/>
              </a:rPr>
              <a:t> </a:t>
            </a:r>
            <a:r>
              <a:rPr lang="ru-RU" sz="1400" b="1" dirty="0">
                <a:solidFill>
                  <a:srgbClr val="C00000"/>
                </a:solidFill>
                <a:latin typeface="Georgia" panose="02040502050405020303" pitchFamily="18" charset="0"/>
              </a:rPr>
              <a:t>«Что бывает такой формы»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Цель: закрепление знания и названий геометрических фигур.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Ход игры: ребёнку предлагается назвать геометрическую фигуру, её цвет и подобрать предметы похожие на данную фигуру по форме.</a:t>
            </a:r>
          </a:p>
          <a:p>
            <a:r>
              <a:rPr lang="ru-RU" sz="1400" u="sng" dirty="0">
                <a:latin typeface="Georgia" panose="02040502050405020303" pitchFamily="18" charset="0"/>
              </a:rPr>
              <a:t> </a:t>
            </a: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7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9144396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636" y="0"/>
            <a:ext cx="842356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u="sng" dirty="0" smtClean="0">
              <a:latin typeface="Georgia" panose="02040502050405020303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«День — ночь»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Цель: закрепление знания о времени суток; закрепление понятия длинный -короткий.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 Ход игры: ребёнку предлагается разместить звёзды на ночном небе, а солнечные лучики на дневной стороне, чередуя их по длине.</a:t>
            </a:r>
          </a:p>
          <a:p>
            <a:r>
              <a:rPr lang="ru-RU" sz="1400" b="1" dirty="0" smtClean="0">
                <a:latin typeface="Georgia" panose="02040502050405020303" pitchFamily="18" charset="0"/>
              </a:rPr>
              <a:t> </a:t>
            </a:r>
            <a:r>
              <a:rPr lang="ru-RU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1400" b="1" dirty="0">
                <a:solidFill>
                  <a:srgbClr val="C00000"/>
                </a:solidFill>
                <a:latin typeface="Georgia" panose="02040502050405020303" pitchFamily="18" charset="0"/>
              </a:rPr>
              <a:t>Где это»?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Цель: закрепление и расширение пространственных представлений: слева, справа, вверху, внизу, впереди, вперед, за, между, рядом.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Ход игры: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Детям предлагается определить нахождение одного из пристегнутых модулей относительно себя: слева, справа, вверху, внизу, рядом и т.д.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Детям предлагается самим задать вопрос по нахождению одного из модулей, пристегнутого к панно.</a:t>
            </a:r>
          </a:p>
          <a:p>
            <a:r>
              <a:rPr lang="ru-RU" sz="1400" b="1" dirty="0">
                <a:solidFill>
                  <a:srgbClr val="C00000"/>
                </a:solidFill>
                <a:latin typeface="Georgia" panose="02040502050405020303" pitchFamily="18" charset="0"/>
              </a:rPr>
              <a:t> Список дидактических игр, рекомендуемых при использовании пособий</a:t>
            </a:r>
            <a:endParaRPr lang="ru-RU" sz="14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sz="1400" u="sng" dirty="0">
                <a:latin typeface="Georgia" panose="02040502050405020303" pitchFamily="18" charset="0"/>
              </a:rPr>
              <a:t> Развитие речи: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 -«Назови ласково»;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-«Кто это?».</a:t>
            </a:r>
          </a:p>
          <a:p>
            <a:r>
              <a:rPr lang="ru-RU" sz="1400" u="sng" dirty="0">
                <a:latin typeface="Georgia" panose="02040502050405020303" pitchFamily="18" charset="0"/>
              </a:rPr>
              <a:t> Ориентировка в пространстве: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-«Где это?» (слева, сверху и т.д.).</a:t>
            </a:r>
          </a:p>
          <a:p>
            <a:r>
              <a:rPr lang="ru-RU" sz="1400" u="sng" dirty="0">
                <a:latin typeface="Georgia" panose="02040502050405020303" pitchFamily="18" charset="0"/>
              </a:rPr>
              <a:t> Развитие элементарных математических представлений: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 -«Геометрические фигуры»;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-«Найди такой же»;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-«Выше – ниже»;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-«Больше – меньше»;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-«Шире – уже»;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-«Длиннее – короче»;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-«Сколько?»;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-«Который?».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</a:t>
            </a:r>
          </a:p>
          <a:p>
            <a:r>
              <a:rPr lang="ru-RU" sz="1400" dirty="0">
                <a:latin typeface="Georgia" panose="02040502050405020303" pitchFamily="18" charset="0"/>
              </a:rPr>
              <a:t/>
            </a:r>
            <a:br>
              <a:rPr lang="ru-RU" sz="1400" dirty="0">
                <a:latin typeface="Georgia" panose="02040502050405020303" pitchFamily="18" charset="0"/>
              </a:rPr>
            </a:b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32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45</Words>
  <Application>Microsoft Office PowerPoint</Application>
  <PresentationFormat>Экран (4:3)</PresentationFormat>
  <Paragraphs>92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inherit</vt:lpstr>
      <vt:lpstr>Lato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2019-04-14T10:50:54Z</dcterms:created>
  <dcterms:modified xsi:type="dcterms:W3CDTF">2019-04-20T16:38:20Z</dcterms:modified>
</cp:coreProperties>
</file>